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993" r:id="rId2"/>
    <p:sldId id="1008" r:id="rId3"/>
    <p:sldId id="1004" r:id="rId4"/>
    <p:sldId id="1005" r:id="rId5"/>
    <p:sldId id="1006" r:id="rId6"/>
    <p:sldId id="1007" r:id="rId7"/>
    <p:sldId id="1010" r:id="rId8"/>
    <p:sldId id="974" r:id="rId9"/>
  </p:sldIdLst>
  <p:sldSz cx="9144000" cy="6858000" type="screen4x3"/>
  <p:notesSz cx="9874250" cy="679767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CDC"/>
    <a:srgbClr val="A0BEBE"/>
    <a:srgbClr val="015046"/>
    <a:srgbClr val="CCD5D3"/>
    <a:srgbClr val="D5E0D6"/>
    <a:srgbClr val="EBF0EC"/>
    <a:srgbClr val="0000FF"/>
    <a:srgbClr val="3C715C"/>
    <a:srgbClr val="2D4D33"/>
    <a:srgbClr val="517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34" autoAdjust="0"/>
    <p:restoredTop sz="94597" autoAdjust="0"/>
  </p:normalViewPr>
  <p:slideViewPr>
    <p:cSldViewPr>
      <p:cViewPr>
        <p:scale>
          <a:sx n="90" d="100"/>
          <a:sy n="90" d="100"/>
        </p:scale>
        <p:origin x="-648" y="-366"/>
      </p:cViewPr>
      <p:guideLst>
        <p:guide orient="horz" pos="527"/>
        <p:guide orient="horz" pos="890"/>
        <p:guide pos="295"/>
        <p:guide pos="5511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80424" cy="340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9" tIns="45790" rIns="91579" bIns="4579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3827" y="0"/>
            <a:ext cx="4280423" cy="340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9" tIns="45790" rIns="91579" bIns="4579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7550"/>
            <a:ext cx="4280424" cy="340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9" tIns="45790" rIns="91579" bIns="4579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3827" y="6457550"/>
            <a:ext cx="4280423" cy="340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9" tIns="45790" rIns="91579" bIns="4579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9AE3DFA-6D74-4879-9309-D36A2D0A5BC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0703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80424" cy="340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9" tIns="45790" rIns="91579" bIns="4579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3827" y="0"/>
            <a:ext cx="4280423" cy="340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9" tIns="45790" rIns="91579" bIns="4579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40088" y="509588"/>
            <a:ext cx="3398837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6567" y="3229584"/>
            <a:ext cx="7241117" cy="305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9" tIns="45790" rIns="91579" bIns="457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550"/>
            <a:ext cx="4280424" cy="340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9" tIns="45790" rIns="91579" bIns="4579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3827" y="6457550"/>
            <a:ext cx="4280423" cy="340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9" tIns="45790" rIns="91579" bIns="4579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E1A5210-DE19-4010-A6FB-D97D246E84A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7971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71" y="882571"/>
            <a:ext cx="9139061" cy="432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 descr="fussleiste_breit1"/>
          <p:cNvPicPr>
            <a:picLocks noChangeAspect="1" noChangeArrowheads="1"/>
          </p:cNvPicPr>
          <p:nvPr userDrawn="1"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0" y="5181600"/>
            <a:ext cx="9144000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13"/>
          <p:cNvSpPr>
            <a:spLocks noChangeShapeType="1"/>
          </p:cNvSpPr>
          <p:nvPr userDrawn="1"/>
        </p:nvSpPr>
        <p:spPr bwMode="auto">
          <a:xfrm>
            <a:off x="0" y="51816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6" name="Picture 14" descr="fussleiste_schmal1"/>
          <p:cNvPicPr>
            <a:picLocks noChangeAspect="1" noChangeArrowheads="1"/>
          </p:cNvPicPr>
          <p:nvPr userDrawn="1"/>
        </p:nvPicPr>
        <p:blipFill>
          <a:blip r:embed="rId4" cstate="print">
            <a:lum bright="6000"/>
          </a:blip>
          <a:srcRect/>
          <a:stretch>
            <a:fillRect/>
          </a:stretch>
        </p:blipFill>
        <p:spPr bwMode="auto">
          <a:xfrm>
            <a:off x="0" y="6577013"/>
            <a:ext cx="914400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leiste"/>
          <p:cNvPicPr preferRelativeResize="0"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75" y="6553200"/>
            <a:ext cx="914082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17"/>
          <p:cNvSpPr>
            <a:spLocks noChangeShapeType="1"/>
          </p:cNvSpPr>
          <p:nvPr userDrawn="1"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Line 18"/>
          <p:cNvSpPr>
            <a:spLocks noChangeShapeType="1"/>
          </p:cNvSpPr>
          <p:nvPr userDrawn="1"/>
        </p:nvSpPr>
        <p:spPr bwMode="auto">
          <a:xfrm>
            <a:off x="0" y="9175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" name="Line 19"/>
          <p:cNvSpPr>
            <a:spLocks noChangeShapeType="1"/>
          </p:cNvSpPr>
          <p:nvPr userDrawn="1"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1" name="Text Box 20"/>
          <p:cNvSpPr txBox="1">
            <a:spLocks noChangeArrowheads="1"/>
          </p:cNvSpPr>
          <p:nvPr userDrawn="1"/>
        </p:nvSpPr>
        <p:spPr bwMode="auto">
          <a:xfrm>
            <a:off x="384175" y="6584950"/>
            <a:ext cx="2819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de-DE" sz="1000" b="1" dirty="0">
                <a:solidFill>
                  <a:srgbClr val="DDDDDD"/>
                </a:solidFill>
                <a:latin typeface="Arial" charset="0"/>
              </a:rPr>
              <a:t>© RWB </a:t>
            </a:r>
            <a:r>
              <a:rPr lang="de-DE" sz="1000" b="1" dirty="0" smtClean="0">
                <a:solidFill>
                  <a:srgbClr val="DDDDDD"/>
                </a:solidFill>
                <a:latin typeface="Arial" charset="0"/>
              </a:rPr>
              <a:t>Austria Innsbruck</a:t>
            </a:r>
            <a:r>
              <a:rPr lang="de-DE" sz="1000" b="1" baseline="0" dirty="0" smtClean="0">
                <a:solidFill>
                  <a:srgbClr val="DDDDDD"/>
                </a:solidFill>
                <a:latin typeface="Arial" charset="0"/>
              </a:rPr>
              <a:t> </a:t>
            </a:r>
            <a:r>
              <a:rPr lang="de-DE" sz="1000" b="1" dirty="0" smtClean="0">
                <a:solidFill>
                  <a:srgbClr val="DDDDDD"/>
                </a:solidFill>
                <a:latin typeface="Arial" charset="0"/>
              </a:rPr>
              <a:t>2013</a:t>
            </a:r>
            <a:endParaRPr lang="de-DE" sz="1000" b="1" dirty="0">
              <a:solidFill>
                <a:srgbClr val="DDDDDD"/>
              </a:solidFill>
              <a:latin typeface="Arial" charset="0"/>
            </a:endParaRPr>
          </a:p>
        </p:txBody>
      </p:sp>
      <p:pic>
        <p:nvPicPr>
          <p:cNvPr id="3" name="Picture 52" descr="Kopf_master_update_090508_sts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13"/>
          <p:cNvSpPr>
            <a:spLocks noChangeShapeType="1"/>
          </p:cNvSpPr>
          <p:nvPr userDrawn="1"/>
        </p:nvSpPr>
        <p:spPr bwMode="auto">
          <a:xfrm>
            <a:off x="-32" y="915022"/>
            <a:ext cx="91440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721518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endParaRPr lang="de-DE" dirty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5" descr="foot_folge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77013"/>
            <a:ext cx="9144000" cy="280987"/>
          </a:xfrm>
          <a:prstGeom prst="rect">
            <a:avLst/>
          </a:prstGeom>
          <a:noFill/>
        </p:spPr>
      </p:pic>
      <p:sp>
        <p:nvSpPr>
          <p:cNvPr id="1062" name="Text Box 38"/>
          <p:cNvSpPr txBox="1">
            <a:spLocks noChangeArrowheads="1"/>
          </p:cNvSpPr>
          <p:nvPr/>
        </p:nvSpPr>
        <p:spPr bwMode="auto">
          <a:xfrm>
            <a:off x="7731125" y="6584950"/>
            <a:ext cx="116205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de-DE" sz="1000" b="1" kern="1200" dirty="0">
                <a:solidFill>
                  <a:srgbClr val="19544C"/>
                </a:solidFill>
                <a:latin typeface="Arial" charset="0"/>
                <a:ea typeface="+mn-ea"/>
                <a:cs typeface="+mn-cs"/>
              </a:rPr>
              <a:t>Seite: </a:t>
            </a:r>
            <a:fld id="{086FA4AE-991E-4E2E-BD14-31ADBCD3D9E9}" type="slidenum">
              <a:rPr lang="de-DE" sz="1000" b="1" kern="1200">
                <a:solidFill>
                  <a:srgbClr val="19544C"/>
                </a:solidFill>
                <a:latin typeface="Arial" charset="0"/>
                <a:ea typeface="+mn-ea"/>
                <a:cs typeface="+mn-cs"/>
              </a:rPr>
              <a:pPr algn="r">
                <a:spcBef>
                  <a:spcPct val="20000"/>
                </a:spcBef>
                <a:defRPr/>
              </a:pPr>
              <a:t>‹Nr.›</a:t>
            </a:fld>
            <a:endParaRPr lang="de-DE" sz="1000" b="1" kern="1200" dirty="0">
              <a:solidFill>
                <a:srgbClr val="19544C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" name="Picture 14" descr="head_folge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</p:spPr>
      </p:pic>
      <p:pic>
        <p:nvPicPr>
          <p:cNvPr id="11" name="Picture 6" descr="leiste"/>
          <p:cNvPicPr preferRelativeResize="0">
            <a:picLocks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75" y="908050"/>
            <a:ext cx="914082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721518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endParaRPr lang="de-DE" dirty="0" smtClean="0"/>
          </a:p>
        </p:txBody>
      </p:sp>
      <p:sp>
        <p:nvSpPr>
          <p:cNvPr id="14" name="Text Box 47"/>
          <p:cNvSpPr txBox="1">
            <a:spLocks noChangeArrowheads="1"/>
          </p:cNvSpPr>
          <p:nvPr userDrawn="1"/>
        </p:nvSpPr>
        <p:spPr bwMode="auto">
          <a:xfrm>
            <a:off x="384175" y="6584950"/>
            <a:ext cx="2819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de-DE" sz="1000" b="1" dirty="0" smtClean="0">
                <a:solidFill>
                  <a:srgbClr val="19544C"/>
                </a:solidFill>
                <a:latin typeface="Arial" charset="0"/>
              </a:rPr>
              <a:t>© 2013 RWB Austria</a:t>
            </a:r>
            <a:endParaRPr lang="de-DE" sz="1000" b="1" dirty="0">
              <a:solidFill>
                <a:srgbClr val="19544C"/>
              </a:solidFill>
              <a:latin typeface="Arial" charset="0"/>
            </a:endParaRPr>
          </a:p>
        </p:txBody>
      </p:sp>
      <p:pic>
        <p:nvPicPr>
          <p:cNvPr id="15" name="Picture 49" descr="leiste"/>
          <p:cNvPicPr preferRelativeResize="0">
            <a:picLocks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75" y="6553200"/>
            <a:ext cx="914082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1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de-DE" sz="2800" b="1" kern="1200" dirty="0" smtClean="0">
          <a:solidFill>
            <a:srgbClr val="19544C"/>
          </a:solidFill>
          <a:latin typeface="+mj-lt"/>
          <a:ea typeface="+mn-ea"/>
          <a:cs typeface="+mn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DDDDDD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DDDDDD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DDDDDD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DDDDDD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DDDDDD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DDDDDD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DDDDDD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DDDDDD"/>
          </a:solidFill>
          <a:latin typeface="Arial Black" pitchFamily="34" charset="0"/>
        </a:defRPr>
      </a:lvl9pPr>
    </p:titleStyle>
    <p:bodyStyle>
      <a:lvl1pPr marL="188913" indent="-1889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379413" indent="-1889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569913" indent="-1889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207803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497138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95433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341153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86873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432593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7"/>
          <p:cNvSpPr>
            <a:spLocks noChangeArrowheads="1"/>
          </p:cNvSpPr>
          <p:nvPr/>
        </p:nvSpPr>
        <p:spPr bwMode="auto">
          <a:xfrm>
            <a:off x="381000" y="5572125"/>
            <a:ext cx="8763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de-DE" sz="2000" dirty="0" smtClean="0">
                <a:solidFill>
                  <a:schemeClr val="bg1">
                    <a:lumMod val="85000"/>
                  </a:schemeClr>
                </a:solidFill>
                <a:latin typeface="Arial Black" pitchFamily="34" charset="0"/>
              </a:rPr>
              <a:t>Der RWB Special Market Fonds Asia I</a:t>
            </a:r>
            <a:endParaRPr lang="de-DE" sz="2000" i="1" dirty="0">
              <a:solidFill>
                <a:schemeClr val="bg1">
                  <a:lumMod val="85000"/>
                </a:schemeClr>
              </a:solidFill>
              <a:latin typeface="Arial Black" pitchFamily="34" charset="0"/>
            </a:endParaRPr>
          </a:p>
          <a:p>
            <a:pPr>
              <a:defRPr/>
            </a:pPr>
            <a:r>
              <a:rPr lang="de-DE" sz="21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Von der Erfolgsgeschichte Asiens profitieren!</a:t>
            </a:r>
            <a:endParaRPr lang="de-DE" sz="21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51520" y="189582"/>
            <a:ext cx="7215336" cy="719138"/>
          </a:xfrm>
        </p:spPr>
        <p:txBody>
          <a:bodyPr/>
          <a:lstStyle/>
          <a:p>
            <a:r>
              <a:rPr lang="de-DE" sz="2100" dirty="0" smtClean="0"/>
              <a:t>Von der Erfolgsgeschichte Asiens profitieren</a:t>
            </a:r>
            <a:endParaRPr lang="de-DE" sz="21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9" r="4399" b="2195"/>
          <a:stretch/>
        </p:blipFill>
        <p:spPr>
          <a:xfrm>
            <a:off x="472058" y="1242814"/>
            <a:ext cx="8276406" cy="528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9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251520" y="189583"/>
            <a:ext cx="7416824" cy="719137"/>
          </a:xfrm>
        </p:spPr>
        <p:txBody>
          <a:bodyPr/>
          <a:lstStyle/>
          <a:p>
            <a:r>
              <a:rPr lang="de-DE" sz="2100" dirty="0"/>
              <a:t>Hervorragende langfristige </a:t>
            </a:r>
            <a:r>
              <a:rPr lang="de-DE" sz="2100" dirty="0" smtClean="0"/>
              <a:t>Wachstumsperspektiven</a:t>
            </a:r>
            <a:endParaRPr lang="de-DE" sz="2100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44474" y="6309320"/>
            <a:ext cx="7711901" cy="26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8" tIns="45704" rIns="91408" bIns="45704">
            <a:spAutoFit/>
          </a:bodyPr>
          <a:lstStyle>
            <a:lvl1pPr marL="447675" indent="-447675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100" b="1" i="1" dirty="0">
                <a:solidFill>
                  <a:srgbClr val="5F5F5F"/>
                </a:solidFill>
                <a:latin typeface="Calibri" pitchFamily="34" charset="0"/>
              </a:rPr>
              <a:t>Quelle</a:t>
            </a:r>
            <a:r>
              <a:rPr lang="de-DE" sz="1100" b="1" i="1" dirty="0" smtClean="0">
                <a:solidFill>
                  <a:srgbClr val="5F5F5F"/>
                </a:solidFill>
                <a:latin typeface="Calibri" pitchFamily="34" charset="0"/>
              </a:rPr>
              <a:t>: IMF, World Economic Outlook, 2012 </a:t>
            </a:r>
            <a:endParaRPr lang="de-DE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55" y="1124744"/>
            <a:ext cx="8172501" cy="467756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195736" y="5805264"/>
            <a:ext cx="4679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Calibri" pitchFamily="34" charset="0"/>
              </a:rPr>
              <a:t>Prognose des Bruttoinlandsprodukts (BIP</a:t>
            </a:r>
            <a:r>
              <a:rPr lang="de-DE" sz="2000" b="1" dirty="0" smtClean="0">
                <a:latin typeface="Calibri" pitchFamily="34" charset="0"/>
              </a:rPr>
              <a:t>)</a:t>
            </a:r>
            <a:endParaRPr lang="de-DE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70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>
            <a:spLocks/>
          </p:cNvSpPr>
          <p:nvPr/>
        </p:nvSpPr>
        <p:spPr>
          <a:xfrm>
            <a:off x="251520" y="2319751"/>
            <a:ext cx="2174323" cy="2033853"/>
          </a:xfrm>
          <a:prstGeom prst="rect">
            <a:avLst/>
          </a:prstGeom>
        </p:spPr>
        <p:txBody>
          <a:bodyPr/>
          <a:lstStyle>
            <a:lvl1pPr marL="188880" indent="-18888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9346" indent="-18888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569813" indent="-18888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2077671" indent="-22856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496697" indent="-22856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953816" indent="-2285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410936" indent="-2285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868055" indent="-2285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325174" indent="-2285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de-DE" sz="1800" b="1" dirty="0" smtClean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Zielfondsgröße</a:t>
            </a:r>
          </a:p>
          <a:p>
            <a:pPr marL="0" indent="0">
              <a:buFont typeface="Wingdings" pitchFamily="2" charset="2"/>
              <a:buNone/>
              <a:defRPr/>
            </a:pPr>
            <a:endParaRPr lang="de-DE" sz="500" b="1" dirty="0" smtClean="0">
              <a:solidFill>
                <a:prstClr val="black"/>
              </a:solidFill>
              <a:latin typeface="Calibri" pitchFamily="34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de-DE" sz="1800" b="1" dirty="0" smtClean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Finanzierungsanlass</a:t>
            </a:r>
          </a:p>
          <a:p>
            <a:pPr marL="0" indent="0">
              <a:buFont typeface="Wingdings" pitchFamily="2" charset="2"/>
              <a:buNone/>
              <a:defRPr/>
            </a:pPr>
            <a:endParaRPr lang="de-DE" sz="500" b="1" dirty="0" smtClean="0">
              <a:solidFill>
                <a:prstClr val="black"/>
              </a:solidFill>
              <a:latin typeface="Calibri" pitchFamily="34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de-DE" sz="1800" b="1" dirty="0" smtClean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Region</a:t>
            </a:r>
          </a:p>
          <a:p>
            <a:pPr marL="0" indent="0">
              <a:buFont typeface="Wingdings" pitchFamily="2" charset="2"/>
              <a:buNone/>
              <a:defRPr/>
            </a:pPr>
            <a:endParaRPr lang="de-DE" sz="500" b="1" dirty="0" smtClean="0">
              <a:solidFill>
                <a:prstClr val="black"/>
              </a:solidFill>
              <a:latin typeface="Calibri" pitchFamily="34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de-DE" sz="1800" b="1" dirty="0" smtClean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Kurzporträt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de-DE" sz="1600" b="1" dirty="0" smtClean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	</a:t>
            </a:r>
            <a:endParaRPr lang="de-DE" sz="1600" b="1" dirty="0">
              <a:solidFill>
                <a:prstClr val="black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2412000" y="2319751"/>
            <a:ext cx="6466637" cy="4035321"/>
          </a:xfrm>
          <a:prstGeom prst="rect">
            <a:avLst/>
          </a:prstGeom>
        </p:spPr>
        <p:txBody>
          <a:bodyPr/>
          <a:lstStyle>
            <a:lvl1pPr marL="188880" indent="-18888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9346" indent="-18888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569813" indent="-18888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2077671" indent="-22856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496697" indent="-22856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953816" indent="-2285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410936" indent="-2285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868055" indent="-2285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325174" indent="-2285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de-DE" sz="1800" dirty="0" smtClean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200 Mio. $ (Zielvolumen)</a:t>
            </a:r>
          </a:p>
          <a:p>
            <a:pPr>
              <a:defRPr/>
            </a:pPr>
            <a:endParaRPr lang="de-DE" sz="500" dirty="0">
              <a:solidFill>
                <a:prstClr val="black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en-US" sz="1800" dirty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Later Stage Growth / Venture </a:t>
            </a:r>
            <a:r>
              <a:rPr lang="en-US" sz="1800" dirty="0" smtClean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Capital</a:t>
            </a:r>
          </a:p>
          <a:p>
            <a:pPr>
              <a:defRPr/>
            </a:pPr>
            <a:endParaRPr lang="de-DE" sz="500" dirty="0" smtClean="0">
              <a:solidFill>
                <a:prstClr val="black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de-DE" sz="1800" dirty="0" smtClean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China</a:t>
            </a:r>
          </a:p>
          <a:p>
            <a:pPr>
              <a:defRPr/>
            </a:pPr>
            <a:endParaRPr lang="de-DE" sz="500" dirty="0">
              <a:solidFill>
                <a:prstClr val="black"/>
              </a:solidFill>
              <a:latin typeface="Calibri" pitchFamily="34" charset="0"/>
              <a:cs typeface="Times New Roman" pitchFamily="18" charset="0"/>
            </a:endParaRPr>
          </a:p>
          <a:p>
            <a:pPr algn="just">
              <a:defRPr/>
            </a:pPr>
            <a:r>
              <a:rPr lang="de-DE" sz="1800" dirty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Die in Shanghai und Beijing ansässige Fondsgesellschaft BioVeda legte 2006 den ersten chinesischen Fonds mit der </a:t>
            </a:r>
            <a:r>
              <a:rPr lang="de-DE" sz="1800" dirty="0" smtClean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Fokussierung auf </a:t>
            </a:r>
            <a:r>
              <a:rPr lang="de-DE" sz="1800" dirty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Wachstumsfinanzierungen </a:t>
            </a:r>
            <a:r>
              <a:rPr lang="de-DE" sz="1800" dirty="0" smtClean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im vielversprechenden Gesund-</a:t>
            </a:r>
            <a:r>
              <a:rPr lang="de-DE" sz="1800" dirty="0" err="1" smtClean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heitssektor</a:t>
            </a:r>
            <a:r>
              <a:rPr lang="de-DE" sz="1800" dirty="0" smtClean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 auf. </a:t>
            </a:r>
          </a:p>
          <a:p>
            <a:pPr algn="just">
              <a:defRPr/>
            </a:pPr>
            <a:r>
              <a:rPr lang="de-DE" sz="1800" dirty="0" smtClean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Der unabhängige Manager </a:t>
            </a:r>
            <a:r>
              <a:rPr lang="de-DE" sz="1800" dirty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wird von </a:t>
            </a:r>
            <a:r>
              <a:rPr lang="de-DE" sz="1800" dirty="0" err="1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Zhi</a:t>
            </a:r>
            <a:r>
              <a:rPr lang="de-DE" sz="1800" dirty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 Yang sowie vier weiteren Partnern geleitet. Das Investment-Team besteht aus 13 Investment Professionals und verfügt nicht nur über ein </a:t>
            </a:r>
            <a:r>
              <a:rPr lang="de-DE" sz="1800" dirty="0" smtClean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hervorragendes </a:t>
            </a:r>
            <a:r>
              <a:rPr lang="de-DE" sz="1800" dirty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Netzwerk in der Branche, sondern zugleich über eine langjährige Investitions- sowie operative Erfahrung im internationalen </a:t>
            </a:r>
            <a:r>
              <a:rPr lang="de-DE" sz="1800" dirty="0" smtClean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Gesundheitssektor</a:t>
            </a:r>
            <a:r>
              <a:rPr lang="de-DE" sz="1800" dirty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.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4" r="13894" b="70569"/>
          <a:stretch/>
        </p:blipFill>
        <p:spPr>
          <a:xfrm>
            <a:off x="244274" y="1196752"/>
            <a:ext cx="2052182" cy="88064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400590" y="1856970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itchFamily="34" charset="0"/>
              </a:rPr>
              <a:t>BioVeda China Fund III, L.P</a:t>
            </a:r>
            <a:endParaRPr lang="de-DE" b="1" dirty="0">
              <a:latin typeface="Calibri" pitchFamily="34" charset="0"/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51520" y="189582"/>
            <a:ext cx="7215188" cy="7191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/>
          <a:p>
            <a:r>
              <a:rPr lang="en-US" sz="2100" dirty="0" smtClean="0"/>
              <a:t>Zielfonds mit hervorragendem Track Record</a:t>
            </a:r>
            <a:endParaRPr lang="de-DE" sz="2100" dirty="0"/>
          </a:p>
        </p:txBody>
      </p:sp>
    </p:spTree>
    <p:extLst>
      <p:ext uri="{BB962C8B-B14F-4D97-AF65-F5344CB8AC3E}">
        <p14:creationId xmlns:p14="http://schemas.microsoft.com/office/powerpoint/2010/main" val="374088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>
            <a:spLocks/>
          </p:cNvSpPr>
          <p:nvPr/>
        </p:nvSpPr>
        <p:spPr>
          <a:xfrm>
            <a:off x="251520" y="2432348"/>
            <a:ext cx="5415136" cy="2436812"/>
          </a:xfrm>
          <a:prstGeom prst="rect">
            <a:avLst/>
          </a:prstGeom>
        </p:spPr>
        <p:txBody>
          <a:bodyPr/>
          <a:lstStyle>
            <a:lvl1pPr marL="188913" indent="-1889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9413" indent="-1889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569913" indent="-1889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20780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4971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9543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4115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8687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3259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  <a:defRPr/>
            </a:pPr>
            <a:r>
              <a:rPr lang="de-DE" sz="1800" b="1" dirty="0" smtClean="0">
                <a:latin typeface="Calibri" pitchFamily="34" charset="0"/>
                <a:cs typeface="Times New Roman" pitchFamily="18" charset="0"/>
              </a:rPr>
              <a:t>Hersteller von Medizinprodukten aus Biomaterialien</a:t>
            </a:r>
          </a:p>
          <a:p>
            <a:pPr marL="360363" indent="-360363">
              <a:defRPr/>
            </a:pPr>
            <a:endParaRPr lang="de-DE" sz="1800" b="1" dirty="0" smtClean="0">
              <a:latin typeface="Calibri" pitchFamily="34" charset="0"/>
              <a:cs typeface="Times New Roman" pitchFamily="18" charset="0"/>
            </a:endParaRPr>
          </a:p>
          <a:p>
            <a:pPr marL="360363" indent="-360363" algn="just">
              <a:defRPr/>
            </a:pPr>
            <a:r>
              <a:rPr lang="de-DE" sz="1800" dirty="0" smtClean="0">
                <a:latin typeface="Calibri" pitchFamily="34" charset="0"/>
                <a:cs typeface="Times New Roman" pitchFamily="18" charset="0"/>
              </a:rPr>
              <a:t>entwickelt </a:t>
            </a:r>
            <a:r>
              <a:rPr lang="de-DE" sz="1800" dirty="0">
                <a:latin typeface="Calibri" pitchFamily="34" charset="0"/>
                <a:cs typeface="Times New Roman" pitchFamily="18" charset="0"/>
              </a:rPr>
              <a:t>langlebige und </a:t>
            </a:r>
            <a:r>
              <a:rPr lang="de-DE" sz="1800" dirty="0" smtClean="0">
                <a:latin typeface="Calibri" pitchFamily="34" charset="0"/>
                <a:cs typeface="Times New Roman" pitchFamily="18" charset="0"/>
              </a:rPr>
              <a:t>belastbare </a:t>
            </a:r>
            <a:r>
              <a:rPr lang="de-DE" sz="1800" dirty="0">
                <a:latin typeface="Calibri" pitchFamily="34" charset="0"/>
                <a:cs typeface="Times New Roman" pitchFamily="18" charset="0"/>
              </a:rPr>
              <a:t>Materialien für neue Kniegelenke, die sich besser und schneller in den Körper integrieren</a:t>
            </a:r>
          </a:p>
          <a:p>
            <a:pPr marL="360363" indent="-360363" algn="just">
              <a:defRPr/>
            </a:pPr>
            <a:r>
              <a:rPr lang="de-DE" sz="1800" dirty="0">
                <a:latin typeface="Calibri" pitchFamily="34" charset="0"/>
                <a:cs typeface="Times New Roman" pitchFamily="18" charset="0"/>
              </a:rPr>
              <a:t>biomimetische Knochen-Reparatur-Technologie gilt als technologischer Durchbruch</a:t>
            </a:r>
          </a:p>
          <a:p>
            <a:pPr marL="360363" indent="-360363" algn="just">
              <a:defRPr/>
            </a:pPr>
            <a:r>
              <a:rPr lang="de-DE" sz="1800" dirty="0" smtClean="0">
                <a:latin typeface="Calibri" pitchFamily="34" charset="0"/>
                <a:cs typeface="Times New Roman" pitchFamily="18" charset="0"/>
              </a:rPr>
              <a:t>Auszeichnungen für die Technologie im Bereich Knochenreparatur </a:t>
            </a:r>
            <a:r>
              <a:rPr lang="de-DE" sz="1800" dirty="0">
                <a:latin typeface="Calibri" pitchFamily="34" charset="0"/>
                <a:cs typeface="Times New Roman" pitchFamily="18" charset="0"/>
              </a:rPr>
              <a:t>und </a:t>
            </a:r>
            <a:r>
              <a:rPr lang="de-DE" sz="1800" dirty="0" smtClean="0">
                <a:latin typeface="Calibri" pitchFamily="34" charset="0"/>
                <a:cs typeface="Times New Roman" pitchFamily="18" charset="0"/>
              </a:rPr>
              <a:t>-Ersatz</a:t>
            </a:r>
          </a:p>
          <a:p>
            <a:pPr marL="360363" indent="-360363" algn="just">
              <a:defRPr/>
            </a:pPr>
            <a:endParaRPr lang="de-DE" sz="1800" dirty="0">
              <a:latin typeface="Calibri" pitchFamily="34" charset="0"/>
              <a:cs typeface="Times New Roman" pitchFamily="18" charset="0"/>
            </a:endParaRPr>
          </a:p>
          <a:p>
            <a:pPr marL="360363" indent="-360363" algn="just">
              <a:defRPr/>
            </a:pPr>
            <a:endParaRPr lang="de-DE" sz="1800" dirty="0" smtClean="0">
              <a:latin typeface="Calibri" pitchFamily="34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de-DE" sz="1400" i="1" dirty="0" smtClean="0">
                <a:latin typeface="Calibri" pitchFamily="34" charset="0"/>
                <a:cs typeface="Times New Roman" pitchFamily="18" charset="0"/>
              </a:rPr>
              <a:t>Allgens ist ein Portfoliounternehmen von BVCF III aus dem RWB SMF Asia I.</a:t>
            </a:r>
          </a:p>
          <a:p>
            <a:pPr marL="360363" indent="-360363">
              <a:defRPr/>
            </a:pPr>
            <a:endParaRPr lang="de-DE" sz="1800" dirty="0">
              <a:latin typeface="Calibri" pitchFamily="34" charset="0"/>
              <a:cs typeface="Times New Roman" pitchFamily="18" charset="0"/>
            </a:endParaRPr>
          </a:p>
          <a:p>
            <a:pPr marL="360363" indent="-360363">
              <a:defRPr/>
            </a:pPr>
            <a:endParaRPr lang="de-DE" sz="1800" dirty="0" smtClean="0">
              <a:latin typeface="Calibri" pitchFamily="34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de-DE" sz="2800" kern="1200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8" r="9221" b="79306"/>
          <a:stretch/>
        </p:blipFill>
        <p:spPr>
          <a:xfrm>
            <a:off x="251520" y="1268760"/>
            <a:ext cx="2376264" cy="77453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200" y="1428204"/>
            <a:ext cx="2628900" cy="4737100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51520" y="189582"/>
            <a:ext cx="7215188" cy="7191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/>
          <a:p>
            <a:r>
              <a:rPr lang="de-DE" sz="2100" dirty="0"/>
              <a:t>Zielunternehmen des Asia I setzen Meilensteine</a:t>
            </a:r>
          </a:p>
        </p:txBody>
      </p:sp>
    </p:spTree>
    <p:extLst>
      <p:ext uri="{BB962C8B-B14F-4D97-AF65-F5344CB8AC3E}">
        <p14:creationId xmlns:p14="http://schemas.microsoft.com/office/powerpoint/2010/main" val="37849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251520" y="189582"/>
            <a:ext cx="7215336" cy="719138"/>
          </a:xfrm>
        </p:spPr>
        <p:txBody>
          <a:bodyPr/>
          <a:lstStyle/>
          <a:p>
            <a:r>
              <a:rPr lang="nn-NO" sz="2100" dirty="0" smtClean="0"/>
              <a:t>Beteiligungsangebot des </a:t>
            </a:r>
            <a:br>
              <a:rPr lang="nn-NO" sz="2100" dirty="0" smtClean="0"/>
            </a:br>
            <a:r>
              <a:rPr lang="nn-NO" sz="2100" dirty="0" smtClean="0"/>
              <a:t>RWB Special Market Fonds • Asia I</a:t>
            </a:r>
            <a:endParaRPr lang="de-DE" sz="2100" dirty="0"/>
          </a:p>
        </p:txBody>
      </p:sp>
      <p:sp>
        <p:nvSpPr>
          <p:cNvPr id="5" name="Textfeld 4"/>
          <p:cNvSpPr txBox="1"/>
          <p:nvPr/>
        </p:nvSpPr>
        <p:spPr>
          <a:xfrm>
            <a:off x="179512" y="5877272"/>
            <a:ext cx="87129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000" b="1" dirty="0">
                <a:latin typeface="Calibri" pitchFamily="34" charset="0"/>
              </a:rPr>
              <a:t>Hinweis zu möglichen Änderungen der </a:t>
            </a:r>
            <a:r>
              <a:rPr lang="de-DE" sz="1000" b="1" dirty="0" smtClean="0">
                <a:latin typeface="Calibri" pitchFamily="34" charset="0"/>
              </a:rPr>
              <a:t>Steuergesetzgebung</a:t>
            </a:r>
            <a:r>
              <a:rPr lang="de-DE" sz="1000" dirty="0" smtClean="0">
                <a:latin typeface="Calibri" pitchFamily="34" charset="0"/>
              </a:rPr>
              <a:t>: Die </a:t>
            </a:r>
            <a:r>
              <a:rPr lang="de-DE" sz="1000" dirty="0">
                <a:latin typeface="Calibri" pitchFamily="34" charset="0"/>
              </a:rPr>
              <a:t>vorliegende Beteiligung wurde auf Grundlage der zum Zeitpunkt </a:t>
            </a:r>
            <a:r>
              <a:rPr lang="de-DE" sz="1000" dirty="0" smtClean="0">
                <a:latin typeface="Calibri" pitchFamily="34" charset="0"/>
              </a:rPr>
              <a:t>der Prospekterstellung </a:t>
            </a:r>
            <a:r>
              <a:rPr lang="de-DE" sz="1000" dirty="0">
                <a:latin typeface="Calibri" pitchFamily="34" charset="0"/>
              </a:rPr>
              <a:t>gültigen steuerlichen Rechtslage konzipiert. Es </a:t>
            </a:r>
            <a:r>
              <a:rPr lang="de-DE" sz="1000" dirty="0" smtClean="0">
                <a:latin typeface="Calibri" pitchFamily="34" charset="0"/>
              </a:rPr>
              <a:t>kann nicht </a:t>
            </a:r>
            <a:r>
              <a:rPr lang="de-DE" sz="1000" dirty="0">
                <a:latin typeface="Calibri" pitchFamily="34" charset="0"/>
              </a:rPr>
              <a:t>ausgeschlossen werden, dass sich diese Rechtslage oder </a:t>
            </a:r>
            <a:r>
              <a:rPr lang="de-DE" sz="1000" dirty="0" smtClean="0">
                <a:latin typeface="Calibri" pitchFamily="34" charset="0"/>
              </a:rPr>
              <a:t>die Verwaltungspraxis</a:t>
            </a:r>
            <a:r>
              <a:rPr lang="de-DE" sz="1000" dirty="0">
                <a:latin typeface="Calibri" pitchFamily="34" charset="0"/>
              </a:rPr>
              <a:t> </a:t>
            </a:r>
            <a:r>
              <a:rPr lang="de-DE" sz="1000" dirty="0" smtClean="0">
                <a:latin typeface="Calibri" pitchFamily="34" charset="0"/>
              </a:rPr>
              <a:t>zum </a:t>
            </a:r>
            <a:r>
              <a:rPr lang="de-DE" sz="1000" dirty="0">
                <a:latin typeface="Calibri" pitchFamily="34" charset="0"/>
              </a:rPr>
              <a:t>Nachteil der Anleger ändert. Darüber hinaus ist die </a:t>
            </a:r>
            <a:r>
              <a:rPr lang="de-DE" sz="1000" dirty="0" smtClean="0">
                <a:latin typeface="Calibri" pitchFamily="34" charset="0"/>
              </a:rPr>
              <a:t>individuelle Situation </a:t>
            </a:r>
            <a:r>
              <a:rPr lang="de-DE" sz="1000" dirty="0">
                <a:latin typeface="Calibri" pitchFamily="34" charset="0"/>
              </a:rPr>
              <a:t>des Anlegers zu berücksichtigen</a:t>
            </a:r>
            <a:r>
              <a:rPr lang="de-DE" sz="1000" dirty="0" smtClean="0">
                <a:latin typeface="Calibri" pitchFamily="34" charset="0"/>
              </a:rPr>
              <a:t>.</a:t>
            </a:r>
            <a:endParaRPr lang="de-DE" sz="1000" dirty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228" y="1052736"/>
            <a:ext cx="6339350" cy="4682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146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251520" y="189583"/>
            <a:ext cx="7215188" cy="719137"/>
          </a:xfrm>
        </p:spPr>
        <p:txBody>
          <a:bodyPr/>
          <a:lstStyle/>
          <a:p>
            <a:r>
              <a:rPr sz="2100" dirty="0" smtClean="0"/>
              <a:t>Wie kann ich sinnvoll in Asien investieren?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283968" y="2564904"/>
            <a:ext cx="4680520" cy="2246769"/>
            <a:chOff x="4283968" y="2852935"/>
            <a:chExt cx="4680520" cy="2246769"/>
          </a:xfrm>
        </p:grpSpPr>
        <p:sp>
          <p:nvSpPr>
            <p:cNvPr id="6" name="Gleichschenkliges Dreieck 5"/>
            <p:cNvSpPr/>
            <p:nvPr/>
          </p:nvSpPr>
          <p:spPr>
            <a:xfrm rot="5400000">
              <a:off x="4242157" y="3038763"/>
              <a:ext cx="360040" cy="276418"/>
            </a:xfrm>
            <a:prstGeom prst="triangle">
              <a:avLst/>
            </a:prstGeom>
            <a:solidFill>
              <a:srgbClr val="75020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0147" tIns="40074" rIns="80147" bIns="40074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7" name="Gleichschenkliges Dreieck 6"/>
            <p:cNvSpPr/>
            <p:nvPr/>
          </p:nvSpPr>
          <p:spPr>
            <a:xfrm rot="5400000">
              <a:off x="4242157" y="3974867"/>
              <a:ext cx="360040" cy="276418"/>
            </a:xfrm>
            <a:prstGeom prst="triangle">
              <a:avLst/>
            </a:prstGeom>
            <a:solidFill>
              <a:srgbClr val="75020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0147" tIns="40074" rIns="80147" bIns="40074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8" name="Gleichschenkliges Dreieck 7"/>
            <p:cNvSpPr/>
            <p:nvPr/>
          </p:nvSpPr>
          <p:spPr>
            <a:xfrm rot="5400000">
              <a:off x="4242157" y="4718781"/>
              <a:ext cx="360040" cy="276418"/>
            </a:xfrm>
            <a:prstGeom prst="triangle">
              <a:avLst/>
            </a:prstGeom>
            <a:solidFill>
              <a:srgbClr val="75020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0147" tIns="40074" rIns="80147" bIns="40074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4644008" y="2852935"/>
              <a:ext cx="432048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b="1" dirty="0" smtClean="0">
                  <a:solidFill>
                    <a:srgbClr val="015046"/>
                  </a:solidFill>
                  <a:latin typeface="Calibri" pitchFamily="34" charset="0"/>
                </a:rPr>
                <a:t>Unternehmen als nachhaltige Basis für Vermögensbildung</a:t>
              </a:r>
            </a:p>
            <a:p>
              <a:endParaRPr lang="de-DE" sz="2000" b="1" dirty="0">
                <a:solidFill>
                  <a:srgbClr val="015046"/>
                </a:solidFill>
                <a:latin typeface="Calibri" pitchFamily="34" charset="0"/>
              </a:endParaRPr>
            </a:p>
            <a:p>
              <a:r>
                <a:rPr lang="de-DE" sz="2000" b="1" dirty="0" smtClean="0">
                  <a:solidFill>
                    <a:srgbClr val="015046"/>
                  </a:solidFill>
                  <a:latin typeface="Calibri" pitchFamily="34" charset="0"/>
                </a:rPr>
                <a:t>In die stärksten Wirtschaftszentren der Welt investieren</a:t>
              </a:r>
            </a:p>
            <a:p>
              <a:endParaRPr lang="de-DE" sz="2000" b="1" dirty="0" smtClean="0">
                <a:solidFill>
                  <a:srgbClr val="015046"/>
                </a:solidFill>
                <a:latin typeface="Calibri" pitchFamily="34" charset="0"/>
              </a:endParaRPr>
            </a:p>
            <a:p>
              <a:r>
                <a:rPr lang="de-DE" sz="2000" b="1" dirty="0" smtClean="0">
                  <a:solidFill>
                    <a:srgbClr val="015046"/>
                  </a:solidFill>
                  <a:latin typeface="Calibri" pitchFamily="34" charset="0"/>
                </a:rPr>
                <a:t>Schließung zum 30.06.2013</a:t>
              </a:r>
              <a:endParaRPr lang="de-DE" sz="2000" b="1" dirty="0">
                <a:solidFill>
                  <a:srgbClr val="015046"/>
                </a:solidFill>
                <a:latin typeface="Calibri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54" y="1285027"/>
            <a:ext cx="3485866" cy="493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03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 descr="ierltag_070313_4c_p_mp"/>
          <p:cNvPicPr>
            <a:picLocks noChangeAspect="1" noChangeArrowheads="1"/>
          </p:cNvPicPr>
          <p:nvPr/>
        </p:nvPicPr>
        <p:blipFill>
          <a:blip r:embed="rId2" cstate="print"/>
          <a:srcRect t="565" b="6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tandard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132B1A"/>
        </a:dk2>
        <a:lt2>
          <a:srgbClr val="333333"/>
        </a:lt2>
        <a:accent1>
          <a:srgbClr val="3E5F43"/>
        </a:accent1>
        <a:accent2>
          <a:srgbClr val="68886A"/>
        </a:accent2>
        <a:accent3>
          <a:srgbClr val="FFFFFF"/>
        </a:accent3>
        <a:accent4>
          <a:srgbClr val="000000"/>
        </a:accent4>
        <a:accent5>
          <a:srgbClr val="AFB6B0"/>
        </a:accent5>
        <a:accent6>
          <a:srgbClr val="5E7B5F"/>
        </a:accent6>
        <a:hlink>
          <a:srgbClr val="BACCB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272</Words>
  <Application>Microsoft Office PowerPoint</Application>
  <PresentationFormat>Bildschirmpräsentation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Standarddesign</vt:lpstr>
      <vt:lpstr>PowerPoint-Präsentation</vt:lpstr>
      <vt:lpstr>Von der Erfolgsgeschichte Asiens profitieren</vt:lpstr>
      <vt:lpstr>Hervorragende langfristige Wachstumsperspektiven</vt:lpstr>
      <vt:lpstr>Zielfonds mit hervorragendem Track Record</vt:lpstr>
      <vt:lpstr>Zielunternehmen des Asia I setzen Meilensteine</vt:lpstr>
      <vt:lpstr>Beteiligungsangebot des  RWB Special Market Fonds • Asia I</vt:lpstr>
      <vt:lpstr>Wie kann ich sinnvoll in Asien investieren?</vt:lpstr>
      <vt:lpstr>PowerPoint-Präsentation</vt:lpstr>
    </vt:vector>
  </TitlesOfParts>
  <Company>Trion Visual Concepts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Farbskala</dc:title>
  <dc:creator>Susanne Lutterbach</dc:creator>
  <cp:lastModifiedBy>derenthal</cp:lastModifiedBy>
  <cp:revision>1092</cp:revision>
  <cp:lastPrinted>2013-05-16T14:34:40Z</cp:lastPrinted>
  <dcterms:created xsi:type="dcterms:W3CDTF">2003-03-13T17:47:24Z</dcterms:created>
  <dcterms:modified xsi:type="dcterms:W3CDTF">2013-05-16T15:19:45Z</dcterms:modified>
</cp:coreProperties>
</file>